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17" r:id="rId2"/>
    <p:sldId id="298" r:id="rId3"/>
    <p:sldId id="322" r:id="rId4"/>
    <p:sldId id="323" r:id="rId5"/>
    <p:sldId id="324" r:id="rId6"/>
    <p:sldId id="326" r:id="rId7"/>
    <p:sldId id="325" r:id="rId8"/>
    <p:sldId id="327" r:id="rId9"/>
    <p:sldId id="329" r:id="rId10"/>
    <p:sldId id="330" r:id="rId11"/>
    <p:sldId id="332" r:id="rId12"/>
    <p:sldId id="331" r:id="rId13"/>
    <p:sldId id="320" r:id="rId14"/>
    <p:sldId id="333" r:id="rId15"/>
    <p:sldId id="295" r:id="rId16"/>
  </p:sldIdLst>
  <p:sldSz cx="9144000" cy="5143500" type="screen16x9"/>
  <p:notesSz cx="6858000" cy="9144000"/>
  <p:defaultTextStyle>
    <a:defPPr>
      <a:defRPr lang="de-DE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121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pos="4989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orient="horz" pos="894">
          <p15:clr>
            <a:srgbClr val="A4A3A4"/>
          </p15:clr>
        </p15:guide>
        <p15:guide id="9" pos="226" userDrawn="1">
          <p15:clr>
            <a:srgbClr val="A4A3A4"/>
          </p15:clr>
        </p15:guide>
        <p15:guide id="10" pos="1859" userDrawn="1">
          <p15:clr>
            <a:srgbClr val="A4A3A4"/>
          </p15:clr>
        </p15:guide>
        <p15:guide id="13" orient="horz" pos="603" userDrawn="1">
          <p15:clr>
            <a:srgbClr val="A4A3A4"/>
          </p15:clr>
        </p15:guide>
        <p15:guide id="17" pos="15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8862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870" y="108"/>
      </p:cViewPr>
      <p:guideLst>
        <p:guide orient="horz" pos="1121"/>
        <p:guide pos="5534"/>
        <p:guide pos="4989"/>
        <p:guide orient="horz" pos="3003"/>
        <p:guide orient="horz" pos="894"/>
        <p:guide pos="226"/>
        <p:guide pos="1859"/>
        <p:guide orient="horz" pos="603"/>
        <p:guide pos="15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360ED90-4C83-0A4D-B598-2BBD868EE90C}" type="datetimeFigureOut">
              <a:rPr lang="de-DE"/>
              <a:pPr>
                <a:defRPr/>
              </a:pPr>
              <a:t>05.02.2023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88F5CD4-59A4-264D-9BD1-C7DF9E80E8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802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3C32ABD-1A33-E348-AFC6-4DBA35241A52}" type="datetimeFigureOut">
              <a:rPr lang="de-DE"/>
              <a:pPr>
                <a:defRPr/>
              </a:pPr>
              <a:t>05.02.2023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B52F0D9-7367-E246-B7A9-8AA995BD02C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282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2F0D9-7367-E246-B7A9-8AA995BD02C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79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Genauigkeit: Prozentsatz der richtigen positiven Vorhersagen im Verhältnis zu den gesamten positiven Vorhersagen.</a:t>
            </a:r>
            <a:b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Rückruf: Prozentualer Anteil der richtigen positiven Vorhersagen im Verhältnis zur Gesamtzahl der positiven Vorhersagen.</a:t>
            </a:r>
            <a:b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F1-Punktzahl: Ein gewichtetes harmonisches Mittel aus Präzision und Rückruf. Je näher an 1, desto besser ist das Modell.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2F0D9-7367-E246-B7A9-8AA995BD02C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18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2F0D9-7367-E246-B7A9-8AA995BD02C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36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281187" y="0"/>
            <a:ext cx="6862812" cy="5131346"/>
          </a:xfrm>
          <a:prstGeom prst="rect">
            <a:avLst/>
          </a:prstGeom>
          <a:gradFill flip="none" rotWithShape="1">
            <a:gsLst>
              <a:gs pos="3000">
                <a:srgbClr val="FF6600">
                  <a:lumMod val="71000"/>
                  <a:lumOff val="29000"/>
                </a:srgbClr>
              </a:gs>
              <a:gs pos="23000">
                <a:srgbClr val="FF6600">
                  <a:lumMod val="80000"/>
                  <a:lumOff val="20000"/>
                </a:srgbClr>
              </a:gs>
              <a:gs pos="68000">
                <a:srgbClr val="FF6600"/>
              </a:gs>
              <a:gs pos="97000">
                <a:srgbClr val="FF66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2919" y="956755"/>
            <a:ext cx="5999347" cy="1338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algn="ctr">
              <a:defRPr sz="45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047281" y="2565673"/>
            <a:ext cx="1330621" cy="3970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2712919" y="3866006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712919" y="3329857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1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281187" y="0"/>
            <a:ext cx="6862812" cy="5131346"/>
          </a:xfrm>
          <a:prstGeom prst="rect">
            <a:avLst/>
          </a:prstGeom>
          <a:gradFill flip="none" rotWithShape="1">
            <a:gsLst>
              <a:gs pos="3000">
                <a:srgbClr val="FF6600">
                  <a:lumMod val="71000"/>
                  <a:lumOff val="29000"/>
                </a:srgbClr>
              </a:gs>
              <a:gs pos="23000">
                <a:srgbClr val="FF6600">
                  <a:lumMod val="80000"/>
                  <a:lumOff val="20000"/>
                </a:srgbClr>
              </a:gs>
              <a:gs pos="68000">
                <a:srgbClr val="FF6600"/>
              </a:gs>
              <a:gs pos="97000">
                <a:srgbClr val="FF66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2917" y="329491"/>
            <a:ext cx="5999347" cy="1338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algn="ctr">
              <a:defRPr sz="45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480522" y="2562388"/>
            <a:ext cx="1330621" cy="3970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6144326" y="3904061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144326" y="3367912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223"/>
            <a:ext cx="5492006" cy="25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42" y="0"/>
            <a:ext cx="7151358" cy="337094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1992642" y="3370943"/>
            <a:ext cx="7151356" cy="17725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0" y="4612704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6" r="15786"/>
          <a:stretch/>
        </p:blipFill>
        <p:spPr>
          <a:xfrm>
            <a:off x="359833" y="225184"/>
            <a:ext cx="1265767" cy="1056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2642" y="3587808"/>
            <a:ext cx="7151358" cy="1338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algn="ctr">
              <a:defRPr sz="45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992642" y="3370943"/>
            <a:ext cx="7151356" cy="17725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0" y="4612704"/>
            <a:ext cx="2003014" cy="313932"/>
          </a:xfrm>
          <a:noFill/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  <a:lvl2pPr>
              <a:defRPr>
                <a:latin typeface="Meta Offc Pro" panose="020B0504030101020102" pitchFamily="34" charset="0"/>
              </a:defRPr>
            </a:lvl2pPr>
            <a:lvl3pPr>
              <a:defRPr>
                <a:latin typeface="Meta Offc Pro" panose="020B0504030101020102" pitchFamily="34" charset="0"/>
              </a:defRPr>
            </a:lvl3pPr>
            <a:lvl4pPr>
              <a:defRPr>
                <a:latin typeface="Meta Offc Pro" panose="020B0504030101020102" pitchFamily="34" charset="0"/>
              </a:defRPr>
            </a:lvl4pPr>
            <a:lvl5pPr>
              <a:defRPr>
                <a:latin typeface="Meta Offc Pro" panose="020B0504030101020102" pitchFamily="34" charset="0"/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14" y="-1"/>
            <a:ext cx="7140984" cy="3366052"/>
          </a:xfrm>
          <a:prstGeom prst="rect">
            <a:avLst/>
          </a:prstGeom>
        </p:spPr>
      </p:pic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6" r="15786"/>
          <a:stretch/>
        </p:blipFill>
        <p:spPr>
          <a:xfrm>
            <a:off x="359833" y="225184"/>
            <a:ext cx="1265767" cy="1056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2642" y="3587808"/>
            <a:ext cx="7151358" cy="1338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algn="ctr">
              <a:defRPr sz="4500">
                <a:solidFill>
                  <a:srgbClr val="595959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-2029"/>
            <a:ext cx="6372686" cy="5143501"/>
          </a:xfrm>
          <a:prstGeom prst="rect">
            <a:avLst/>
          </a:prstGeom>
          <a:gradFill flip="none" rotWithShape="1">
            <a:gsLst>
              <a:gs pos="3000">
                <a:srgbClr val="FF6600">
                  <a:lumMod val="71000"/>
                  <a:lumOff val="29000"/>
                </a:srgbClr>
              </a:gs>
              <a:gs pos="23000">
                <a:srgbClr val="FF6600">
                  <a:lumMod val="80000"/>
                  <a:lumOff val="20000"/>
                </a:srgbClr>
              </a:gs>
              <a:gs pos="68000">
                <a:srgbClr val="FF6600"/>
              </a:gs>
              <a:gs pos="97000">
                <a:srgbClr val="FF66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011680"/>
            <a:ext cx="5233135" cy="110795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95959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7" name="Bild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656" y="2164427"/>
            <a:ext cx="152400" cy="152400"/>
          </a:xfrm>
          <a:prstGeom prst="rect">
            <a:avLst/>
          </a:prstGeom>
        </p:spPr>
      </p:pic>
      <p:pic>
        <p:nvPicPr>
          <p:cNvPr id="8" name="Bild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709" y="3361574"/>
            <a:ext cx="152400" cy="152400"/>
          </a:xfrm>
          <a:prstGeom prst="rect">
            <a:avLst/>
          </a:prstGeom>
        </p:spPr>
      </p:pic>
      <p:pic>
        <p:nvPicPr>
          <p:cNvPr id="9" name="Bild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176" y="4584706"/>
            <a:ext cx="152400" cy="152400"/>
          </a:xfrm>
          <a:prstGeom prst="rect">
            <a:avLst/>
          </a:prstGeom>
        </p:spPr>
      </p:pic>
      <p:pic>
        <p:nvPicPr>
          <p:cNvPr id="10" name="Bild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709" y="4176911"/>
            <a:ext cx="152400" cy="152400"/>
          </a:xfrm>
          <a:prstGeom prst="rect">
            <a:avLst/>
          </a:prstGeom>
        </p:spPr>
      </p:pic>
      <p:pic>
        <p:nvPicPr>
          <p:cNvPr id="11" name="Bild 14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957" y="2570186"/>
            <a:ext cx="153619" cy="128016"/>
          </a:xfrm>
          <a:prstGeom prst="rect">
            <a:avLst/>
          </a:prstGeom>
        </p:spPr>
      </p:pic>
      <p:pic>
        <p:nvPicPr>
          <p:cNvPr id="12" name="Bild 15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808" y="3768880"/>
            <a:ext cx="135331" cy="152400"/>
          </a:xfrm>
          <a:prstGeom prst="rect">
            <a:avLst/>
          </a:prstGeom>
        </p:spPr>
      </p:pic>
      <p:pic>
        <p:nvPicPr>
          <p:cNvPr id="13" name="Bild 16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709" y="2967936"/>
            <a:ext cx="154838" cy="108509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6863557" y="2099322"/>
            <a:ext cx="228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FACEBOOK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facebook.com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fhdortmund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6863557" y="2505128"/>
            <a:ext cx="228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TWITTER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twitter.com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fh_dortmund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6863557" y="2908096"/>
            <a:ext cx="228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YOUTUBE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youtube.com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FachhochschuleDO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6863557" y="3305001"/>
            <a:ext cx="228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INSTAGRAM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instagram.com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fhdortmund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6863557" y="3711742"/>
            <a:ext cx="22804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XING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xing.com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companies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fachhochschuledortmund</a:t>
            </a:r>
            <a:endParaRPr lang="de-DE" sz="700" dirty="0">
              <a:solidFill>
                <a:schemeClr val="bg1">
                  <a:lumMod val="75000"/>
                </a:schemeClr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6863557" y="4115428"/>
            <a:ext cx="22804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LINKEDIN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linkedin.com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school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fachhochschule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-dortmund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863557" y="4514675"/>
            <a:ext cx="2280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spc="50" dirty="0">
                <a:solidFill>
                  <a:schemeClr val="bg1">
                    <a:lumMod val="6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KUNUNU</a:t>
            </a:r>
          </a:p>
          <a:p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kununu.com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/de/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fh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-dortmund</a:t>
            </a:r>
          </a:p>
        </p:txBody>
      </p:sp>
      <p:sp>
        <p:nvSpPr>
          <p:cNvPr id="21" name="Rectangle 8"/>
          <p:cNvSpPr txBox="1">
            <a:spLocks noChangeArrowheads="1"/>
          </p:cNvSpPr>
          <p:nvPr userDrawn="1"/>
        </p:nvSpPr>
        <p:spPr bwMode="auto">
          <a:xfrm>
            <a:off x="628649" y="3780401"/>
            <a:ext cx="4730755" cy="90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de-DE" altLang="de-DE" sz="2000" spc="100" dirty="0" err="1">
                <a:solidFill>
                  <a:schemeClr val="bg1"/>
                </a:solidFill>
                <a:latin typeface="Meta Offc Pro Normal" charset="0"/>
                <a:ea typeface="Meta Offc Pro Normal" charset="0"/>
                <a:cs typeface="Meta Offc Pro Normal" charset="0"/>
              </a:rPr>
              <a:t>www.fh-dortmund.de</a:t>
            </a:r>
            <a:endParaRPr lang="de-DE" altLang="de-DE" sz="2000" spc="100" dirty="0">
              <a:solidFill>
                <a:schemeClr val="bg1"/>
              </a:solidFill>
              <a:latin typeface="Meta Offc Pro Normal" charset="0"/>
              <a:ea typeface="Meta Offc Pro Normal" charset="0"/>
              <a:cs typeface="Meta Offc Pro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280160"/>
            <a:ext cx="9143999" cy="3851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2565673"/>
            <a:ext cx="7007191" cy="480131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6141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1150" y="516235"/>
            <a:ext cx="4967288" cy="34477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6600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1D3A7-8A78-3D47-966A-C6624A4D97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4501169" cy="3416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5131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E2F34-BF80-468E-AE77-83F38E2651F8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1D3A7-8A78-3D47-966A-C6624A4D97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0" y="1370013"/>
            <a:ext cx="2686049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2851150" y="1370013"/>
            <a:ext cx="5924550" cy="326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851150" y="516235"/>
            <a:ext cx="4967288" cy="34477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6600"/>
                </a:solidFill>
                <a:latin typeface="Meta Offc Pro" panose="020B0504030101020102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851150" y="861012"/>
            <a:ext cx="4501169" cy="3416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01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9833" y="1370013"/>
            <a:ext cx="8415867" cy="326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767840" cy="274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595959"/>
                </a:solidFill>
                <a:latin typeface="+mn-lt"/>
              </a:defRPr>
            </a:lvl1pPr>
          </a:lstStyle>
          <a:p>
            <a:pPr>
              <a:defRPr/>
            </a:pPr>
            <a:fld id="{271EBA45-A153-4447-909E-F0F4CBE022DC}" type="datetime1">
              <a:rPr lang="de-DE" smtClean="0"/>
              <a:pPr>
                <a:defRPr/>
              </a:pPr>
              <a:t>05.02.2023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40" y="4767263"/>
            <a:ext cx="6068060" cy="274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595959"/>
                </a:solidFill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900" y="4767263"/>
            <a:ext cx="1308100" cy="274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595959"/>
                </a:solidFill>
                <a:latin typeface="+mn-lt"/>
              </a:defRPr>
            </a:lvl1pPr>
          </a:lstStyle>
          <a:p>
            <a:pPr>
              <a:defRPr/>
            </a:pPr>
            <a:fld id="{A80A7358-FD95-8F48-97FE-E8AA77116004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6" r="15786"/>
          <a:stretch/>
        </p:blipFill>
        <p:spPr>
          <a:xfrm>
            <a:off x="359833" y="225184"/>
            <a:ext cx="1265767" cy="105634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33789" y="182563"/>
            <a:ext cx="841911" cy="781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5" r:id="rId3"/>
    <p:sldLayoutId id="2147483676" r:id="rId4"/>
    <p:sldLayoutId id="2147483673" r:id="rId5"/>
    <p:sldLayoutId id="2147483674" r:id="rId6"/>
    <p:sldLayoutId id="2147483662" r:id="rId7"/>
    <p:sldLayoutId id="2147483672" r:id="rId8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1400" kern="1200">
          <a:solidFill>
            <a:srgbClr val="595959"/>
          </a:solidFill>
          <a:latin typeface="Meta Offc Pro" panose="020B0504030101020102" pitchFamily="34" charset="0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200" kern="1200">
          <a:solidFill>
            <a:srgbClr val="595959"/>
          </a:solidFill>
          <a:latin typeface="Meta Offc Pro" panose="020B0504030101020102" pitchFamily="34" charset="0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000" kern="1200">
          <a:solidFill>
            <a:srgbClr val="595959"/>
          </a:solidFill>
          <a:latin typeface="Meta Offc Pro" panose="020B0504030101020102" pitchFamily="34" charset="0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900" kern="1200">
          <a:solidFill>
            <a:srgbClr val="595959"/>
          </a:solidFill>
          <a:latin typeface="Meta Offc Pro" panose="020B0504030101020102" pitchFamily="34" charset="0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900" kern="1200">
          <a:solidFill>
            <a:srgbClr val="595959"/>
          </a:solidFill>
          <a:latin typeface="Meta Offc Pro" panose="020B0504030101020102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615483" y="1245468"/>
            <a:ext cx="5999347" cy="1200329"/>
          </a:xfrm>
        </p:spPr>
        <p:txBody>
          <a:bodyPr/>
          <a:lstStyle/>
          <a:p>
            <a:r>
              <a:rPr lang="de-DE" sz="4000" dirty="0"/>
              <a:t>Angewandtes Programmierprojekt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439388" y="2571750"/>
            <a:ext cx="6546407" cy="721223"/>
          </a:xfrm>
        </p:spPr>
        <p:txBody>
          <a:bodyPr/>
          <a:lstStyle/>
          <a:p>
            <a:r>
              <a:rPr lang="de-DE" sz="1900" dirty="0"/>
              <a:t>Anwendung und Erarbeitung eines Random Forest Klassifikators </a:t>
            </a:r>
          </a:p>
          <a:p>
            <a:r>
              <a:rPr lang="de-DE" sz="1900" dirty="0"/>
              <a:t>in Python am Beispiel des Framingham Heart Study Datensatzes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271011" y="4231809"/>
            <a:ext cx="5219558" cy="906915"/>
          </a:xfrm>
        </p:spPr>
        <p:txBody>
          <a:bodyPr/>
          <a:lstStyle/>
          <a:p>
            <a:r>
              <a:rPr lang="de-DE" sz="1400" dirty="0"/>
              <a:t>Laura Garcia Petershof</a:t>
            </a:r>
          </a:p>
          <a:p>
            <a:r>
              <a:rPr lang="de-DE" sz="1400" dirty="0"/>
              <a:t>Master Biomedizinische Informationstechnik</a:t>
            </a:r>
          </a:p>
          <a:p>
            <a:r>
              <a:rPr lang="de-DE" sz="1400" dirty="0"/>
              <a:t>Matrikelnummer: 7216187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6E18E0C-574E-E182-A481-96212D64777C}"/>
              </a:ext>
            </a:extLst>
          </p:cNvPr>
          <p:cNvGrpSpPr/>
          <p:nvPr/>
        </p:nvGrpSpPr>
        <p:grpSpPr>
          <a:xfrm>
            <a:off x="142441" y="1742179"/>
            <a:ext cx="2017659" cy="2835737"/>
            <a:chOff x="142441" y="1742179"/>
            <a:chExt cx="2017659" cy="2835737"/>
          </a:xfrm>
        </p:grpSpPr>
        <p:pic>
          <p:nvPicPr>
            <p:cNvPr id="7" name="Grafik 6" descr="Tanne mit einfarbiger Füllung">
              <a:extLst>
                <a:ext uri="{FF2B5EF4-FFF2-40B4-BE49-F238E27FC236}">
                  <a16:creationId xmlns:a16="http://schemas.microsoft.com/office/drawing/2014/main" id="{2382A2BB-5CB7-078E-8885-4B3725FA3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441" y="1742181"/>
              <a:ext cx="510251" cy="510251"/>
            </a:xfrm>
            <a:prstGeom prst="rect">
              <a:avLst/>
            </a:prstGeom>
          </p:spPr>
        </p:pic>
        <p:pic>
          <p:nvPicPr>
            <p:cNvPr id="9" name="Grafik 8" descr="Tanne Silhouette">
              <a:extLst>
                <a:ext uri="{FF2B5EF4-FFF2-40B4-BE49-F238E27FC236}">
                  <a16:creationId xmlns:a16="http://schemas.microsoft.com/office/drawing/2014/main" id="{B528E758-9BC5-B7B5-40F7-89AA7EFF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824" y="1742181"/>
              <a:ext cx="510251" cy="510251"/>
            </a:xfrm>
            <a:prstGeom prst="rect">
              <a:avLst/>
            </a:prstGeom>
          </p:spPr>
        </p:pic>
        <p:pic>
          <p:nvPicPr>
            <p:cNvPr id="13" name="Grafik 12" descr="Laubbaum mit einfarbiger Füllung">
              <a:extLst>
                <a:ext uri="{FF2B5EF4-FFF2-40B4-BE49-F238E27FC236}">
                  <a16:creationId xmlns:a16="http://schemas.microsoft.com/office/drawing/2014/main" id="{AE94E61B-8D99-7630-8EC5-26303203D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6950" y="1742180"/>
              <a:ext cx="510251" cy="510251"/>
            </a:xfrm>
            <a:prstGeom prst="rect">
              <a:avLst/>
            </a:prstGeom>
          </p:spPr>
        </p:pic>
        <p:pic>
          <p:nvPicPr>
            <p:cNvPr id="15" name="Grafik 14" descr="Laubbaum Silhouette">
              <a:extLst>
                <a:ext uri="{FF2B5EF4-FFF2-40B4-BE49-F238E27FC236}">
                  <a16:creationId xmlns:a16="http://schemas.microsoft.com/office/drawing/2014/main" id="{A703DB30-999E-3CBE-9D59-BF747C71E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49849" y="1742179"/>
              <a:ext cx="510251" cy="510251"/>
            </a:xfrm>
            <a:prstGeom prst="rect">
              <a:avLst/>
            </a:prstGeom>
          </p:spPr>
        </p:pic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BD29DC73-F8DE-55B2-8E3F-10E5912306CA}"/>
                </a:ext>
              </a:extLst>
            </p:cNvPr>
            <p:cNvGrpSpPr/>
            <p:nvPr/>
          </p:nvGrpSpPr>
          <p:grpSpPr>
            <a:xfrm>
              <a:off x="425635" y="3263221"/>
              <a:ext cx="1332537" cy="1314695"/>
              <a:chOff x="425635" y="3263221"/>
              <a:chExt cx="1332537" cy="1314695"/>
            </a:xfrm>
          </p:grpSpPr>
          <p:pic>
            <p:nvPicPr>
              <p:cNvPr id="21" name="Grafik 20" descr="Hügelszenerie mit einfarbiger Füllung">
                <a:extLst>
                  <a:ext uri="{FF2B5EF4-FFF2-40B4-BE49-F238E27FC236}">
                    <a16:creationId xmlns:a16="http://schemas.microsoft.com/office/drawing/2014/main" id="{7E1DE746-7A23-F283-8CF6-FD080F789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3477" y="3263221"/>
                <a:ext cx="1314695" cy="1314695"/>
              </a:xfrm>
              <a:prstGeom prst="rect">
                <a:avLst/>
              </a:prstGeom>
            </p:spPr>
          </p:pic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id="{6E57C849-74CA-5F87-FFEE-15967A3EAE28}"/>
                  </a:ext>
                </a:extLst>
              </p:cNvPr>
              <p:cNvGrpSpPr/>
              <p:nvPr/>
            </p:nvGrpSpPr>
            <p:grpSpPr>
              <a:xfrm>
                <a:off x="425635" y="3486467"/>
                <a:ext cx="1200405" cy="665061"/>
                <a:chOff x="425635" y="3486467"/>
                <a:chExt cx="1200405" cy="665061"/>
              </a:xfrm>
            </p:grpSpPr>
            <p:pic>
              <p:nvPicPr>
                <p:cNvPr id="16" name="Grafik 15" descr="Tanne mit einfarbiger Füllung">
                  <a:extLst>
                    <a:ext uri="{FF2B5EF4-FFF2-40B4-BE49-F238E27FC236}">
                      <a16:creationId xmlns:a16="http://schemas.microsoft.com/office/drawing/2014/main" id="{E36178B4-FB6C-E905-9352-39FD6827D5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917" y="3486467"/>
                  <a:ext cx="510251" cy="510251"/>
                </a:xfrm>
                <a:prstGeom prst="rect">
                  <a:avLst/>
                </a:prstGeom>
              </p:spPr>
            </p:pic>
            <p:pic>
              <p:nvPicPr>
                <p:cNvPr id="17" name="Grafik 16" descr="Tanne Silhouette">
                  <a:extLst>
                    <a:ext uri="{FF2B5EF4-FFF2-40B4-BE49-F238E27FC236}">
                      <a16:creationId xmlns:a16="http://schemas.microsoft.com/office/drawing/2014/main" id="{BEC02B16-A74A-504F-FA4A-8E2FA0D58B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635" y="3732228"/>
                  <a:ext cx="264490" cy="264490"/>
                </a:xfrm>
                <a:prstGeom prst="rect">
                  <a:avLst/>
                </a:prstGeom>
              </p:spPr>
            </p:pic>
            <p:pic>
              <p:nvPicPr>
                <p:cNvPr id="18" name="Grafik 17" descr="Laubbaum mit einfarbiger Füllung">
                  <a:extLst>
                    <a:ext uri="{FF2B5EF4-FFF2-40B4-BE49-F238E27FC236}">
                      <a16:creationId xmlns:a16="http://schemas.microsoft.com/office/drawing/2014/main" id="{B12BC5E9-FD83-5931-A277-507E191F1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295" y="3700676"/>
                  <a:ext cx="327593" cy="327593"/>
                </a:xfrm>
                <a:prstGeom prst="rect">
                  <a:avLst/>
                </a:prstGeom>
              </p:spPr>
            </p:pic>
            <p:pic>
              <p:nvPicPr>
                <p:cNvPr id="19" name="Grafik 18" descr="Laubbaum Silhouette">
                  <a:extLst>
                    <a:ext uri="{FF2B5EF4-FFF2-40B4-BE49-F238E27FC236}">
                      <a16:creationId xmlns:a16="http://schemas.microsoft.com/office/drawing/2014/main" id="{8F915421-535C-BCB3-BB6A-336E6603D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420" y="3841908"/>
                  <a:ext cx="309620" cy="309620"/>
                </a:xfrm>
                <a:prstGeom prst="rect">
                  <a:avLst/>
                </a:prstGeom>
              </p:spPr>
            </p:pic>
            <p:pic>
              <p:nvPicPr>
                <p:cNvPr id="22" name="Grafik 21" descr="Tanne Silhouette">
                  <a:extLst>
                    <a:ext uri="{FF2B5EF4-FFF2-40B4-BE49-F238E27FC236}">
                      <a16:creationId xmlns:a16="http://schemas.microsoft.com/office/drawing/2014/main" id="{DD6421C8-B885-21C0-EAF8-8FDA093D8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89" y="3781099"/>
                  <a:ext cx="217743" cy="217743"/>
                </a:xfrm>
                <a:prstGeom prst="rect">
                  <a:avLst/>
                </a:prstGeom>
              </p:spPr>
            </p:pic>
            <p:pic>
              <p:nvPicPr>
                <p:cNvPr id="23" name="Grafik 22" descr="Tanne Silhouette">
                  <a:extLst>
                    <a:ext uri="{FF2B5EF4-FFF2-40B4-BE49-F238E27FC236}">
                      <a16:creationId xmlns:a16="http://schemas.microsoft.com/office/drawing/2014/main" id="{E6687736-8271-34F4-824D-4DD51354F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314" y="3826075"/>
                  <a:ext cx="217743" cy="21774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Verbinder: gekrümmt 25">
              <a:extLst>
                <a:ext uri="{FF2B5EF4-FFF2-40B4-BE49-F238E27FC236}">
                  <a16:creationId xmlns:a16="http://schemas.microsoft.com/office/drawing/2014/main" id="{CAA63CD5-1879-F8D3-014E-DD425ECCDB24}"/>
                </a:ext>
              </a:extLst>
            </p:cNvPr>
            <p:cNvCxnSpPr>
              <a:stCxn id="7" idx="2"/>
              <a:endCxn id="21" idx="0"/>
            </p:cNvCxnSpPr>
            <p:nvPr/>
          </p:nvCxnSpPr>
          <p:spPr>
            <a:xfrm rot="16200000" flipH="1">
              <a:off x="243802" y="2406197"/>
              <a:ext cx="1010789" cy="70325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er: gekrümmt 27">
              <a:extLst>
                <a:ext uri="{FF2B5EF4-FFF2-40B4-BE49-F238E27FC236}">
                  <a16:creationId xmlns:a16="http://schemas.microsoft.com/office/drawing/2014/main" id="{0D5355D4-9846-C9D6-516F-7892E8D6E0B6}"/>
                </a:ext>
              </a:extLst>
            </p:cNvPr>
            <p:cNvCxnSpPr>
              <a:stCxn id="15" idx="2"/>
              <a:endCxn id="21" idx="0"/>
            </p:cNvCxnSpPr>
            <p:nvPr/>
          </p:nvCxnSpPr>
          <p:spPr>
            <a:xfrm rot="5400000">
              <a:off x="997505" y="2355750"/>
              <a:ext cx="1010791" cy="80415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Verbinder: gekrümmt 30">
              <a:extLst>
                <a:ext uri="{FF2B5EF4-FFF2-40B4-BE49-F238E27FC236}">
                  <a16:creationId xmlns:a16="http://schemas.microsoft.com/office/drawing/2014/main" id="{202586E1-40F6-E53C-E7AB-7EB3CE57A26C}"/>
                </a:ext>
              </a:extLst>
            </p:cNvPr>
            <p:cNvCxnSpPr>
              <a:stCxn id="9" idx="2"/>
              <a:endCxn id="21" idx="0"/>
            </p:cNvCxnSpPr>
            <p:nvPr/>
          </p:nvCxnSpPr>
          <p:spPr>
            <a:xfrm rot="16200000" flipH="1">
              <a:off x="471493" y="2633888"/>
              <a:ext cx="1010789" cy="247875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Verbinder: gekrümmt 32">
              <a:extLst>
                <a:ext uri="{FF2B5EF4-FFF2-40B4-BE49-F238E27FC236}">
                  <a16:creationId xmlns:a16="http://schemas.microsoft.com/office/drawing/2014/main" id="{4CAC7490-1EF1-682A-09C2-818BDA0B0282}"/>
                </a:ext>
              </a:extLst>
            </p:cNvPr>
            <p:cNvCxnSpPr>
              <a:stCxn id="13" idx="2"/>
              <a:endCxn id="21" idx="0"/>
            </p:cNvCxnSpPr>
            <p:nvPr/>
          </p:nvCxnSpPr>
          <p:spPr>
            <a:xfrm rot="5400000">
              <a:off x="726056" y="2627201"/>
              <a:ext cx="1010790" cy="261251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345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5F36C-330D-094D-A430-8B20667F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Unittest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F2277E-1E53-13EB-3A6A-8DED7E107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Komponententest</a:t>
            </a:r>
          </a:p>
          <a:p>
            <a:r>
              <a:rPr lang="de-DE" dirty="0"/>
              <a:t>Einsatz: Entwicklungsphase der Software</a:t>
            </a:r>
          </a:p>
          <a:p>
            <a:r>
              <a:rPr lang="de-DE" dirty="0"/>
              <a:t>Elemente: Bausteine im Code</a:t>
            </a:r>
          </a:p>
          <a:p>
            <a:pPr marL="3429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Funktionen, Klassen und Abfragen.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A0E7C2-B0F3-6CC7-96BF-96C5B53B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2AA664-61DB-8D3C-7697-C5F7064F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EB62FE-3206-61F6-AD7F-368DD5A8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0D32BA6-09F3-76E3-62FB-E6D3D1888B88}"/>
              </a:ext>
            </a:extLst>
          </p:cNvPr>
          <p:cNvGrpSpPr/>
          <p:nvPr/>
        </p:nvGrpSpPr>
        <p:grpSpPr>
          <a:xfrm>
            <a:off x="4567766" y="1736494"/>
            <a:ext cx="3160646" cy="2529349"/>
            <a:chOff x="2843663" y="2437028"/>
            <a:chExt cx="2670862" cy="2105822"/>
          </a:xfrm>
        </p:grpSpPr>
        <p:pic>
          <p:nvPicPr>
            <p:cNvPr id="9" name="Grafik 8" descr="Klemmbrett gemischt Silhouette">
              <a:extLst>
                <a:ext uri="{FF2B5EF4-FFF2-40B4-BE49-F238E27FC236}">
                  <a16:creationId xmlns:a16="http://schemas.microsoft.com/office/drawing/2014/main" id="{1DED1B8C-9C17-033D-38C5-8F4AD1A6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3663" y="2487676"/>
              <a:ext cx="631762" cy="631762"/>
            </a:xfrm>
            <a:prstGeom prst="rect">
              <a:avLst/>
            </a:prstGeom>
          </p:spPr>
        </p:pic>
        <p:pic>
          <p:nvPicPr>
            <p:cNvPr id="11" name="Grafik 10" descr="Workflow Silhouette">
              <a:extLst>
                <a:ext uri="{FF2B5EF4-FFF2-40B4-BE49-F238E27FC236}">
                  <a16:creationId xmlns:a16="http://schemas.microsoft.com/office/drawing/2014/main" id="{4DEFD415-8BB4-A1EB-439B-591321F2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2677" y="2794981"/>
              <a:ext cx="1389916" cy="1389916"/>
            </a:xfrm>
            <a:prstGeom prst="rect">
              <a:avLst/>
            </a:prstGeom>
          </p:spPr>
        </p:pic>
        <p:pic>
          <p:nvPicPr>
            <p:cNvPr id="12" name="Grafik 11" descr="Klemmbrett gemischt Silhouette">
              <a:extLst>
                <a:ext uri="{FF2B5EF4-FFF2-40B4-BE49-F238E27FC236}">
                  <a16:creationId xmlns:a16="http://schemas.microsoft.com/office/drawing/2014/main" id="{0657B571-8C32-9D70-FB03-7A8754E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80803" y="2437028"/>
              <a:ext cx="631762" cy="631762"/>
            </a:xfrm>
            <a:prstGeom prst="rect">
              <a:avLst/>
            </a:prstGeom>
          </p:spPr>
        </p:pic>
        <p:pic>
          <p:nvPicPr>
            <p:cNvPr id="13" name="Grafik 12" descr="Klemmbrett gemischt Silhouette">
              <a:extLst>
                <a:ext uri="{FF2B5EF4-FFF2-40B4-BE49-F238E27FC236}">
                  <a16:creationId xmlns:a16="http://schemas.microsoft.com/office/drawing/2014/main" id="{23C1CE7F-BFA4-D6CB-DE43-56172E29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3663" y="3911088"/>
              <a:ext cx="631762" cy="631762"/>
            </a:xfrm>
            <a:prstGeom prst="rect">
              <a:avLst/>
            </a:prstGeom>
          </p:spPr>
        </p:pic>
        <p:pic>
          <p:nvPicPr>
            <p:cNvPr id="14" name="Grafik 13" descr="Klemmbrett gemischt Silhouette">
              <a:extLst>
                <a:ext uri="{FF2B5EF4-FFF2-40B4-BE49-F238E27FC236}">
                  <a16:creationId xmlns:a16="http://schemas.microsoft.com/office/drawing/2014/main" id="{23832B12-84BF-CEE0-BB8F-7245680B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82763" y="3911088"/>
              <a:ext cx="631762" cy="631762"/>
            </a:xfrm>
            <a:prstGeom prst="rect">
              <a:avLst/>
            </a:prstGeom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865DB144-BAEE-CAFD-7E02-20399CDC3C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1285" y="2803557"/>
              <a:ext cx="377753" cy="3158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4AE4325-EF44-735F-7A1A-E05AE793A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538" y="2900363"/>
              <a:ext cx="323850" cy="21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684CDBA4-B365-BDD4-B9FD-042673D6E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800" y="3857625"/>
              <a:ext cx="376238" cy="23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1D7B947-06C2-C06A-2376-FD7358DEB6A5}"/>
                </a:ext>
              </a:extLst>
            </p:cNvPr>
            <p:cNvCxnSpPr>
              <a:cxnSpLocks/>
            </p:cNvCxnSpPr>
            <p:nvPr/>
          </p:nvCxnSpPr>
          <p:spPr>
            <a:xfrm>
              <a:off x="4681538" y="3911088"/>
              <a:ext cx="323850" cy="2738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59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59833" y="1370013"/>
            <a:ext cx="8415867" cy="3262312"/>
          </a:xfrm>
        </p:spPr>
        <p:txBody>
          <a:bodyPr/>
          <a:lstStyle/>
          <a:p>
            <a:endParaRPr lang="de-DE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Unittest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olidFill>
                  <a:srgbClr val="FF6600"/>
                </a:solidFill>
              </a:rPr>
              <a:t>Code-Struktur + Live 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04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3FEE-21D9-55D0-DE77-91DB9154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612" y="516235"/>
            <a:ext cx="4967288" cy="344777"/>
          </a:xfrm>
        </p:spPr>
        <p:txBody>
          <a:bodyPr/>
          <a:lstStyle/>
          <a:p>
            <a:r>
              <a:rPr lang="de-DE" dirty="0"/>
              <a:t>Code-Struktur + Live Demonstration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2CB77B-877A-701A-DFCE-595F11C9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B6812-83B2-9C35-A8E0-F90300FA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1B3E9C-9F73-F04A-85F4-93227ABD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8" name="Inhaltsplatzhalter 7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11038E95-81DD-9079-6325-B045CC1E5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3" y="1389797"/>
            <a:ext cx="4162537" cy="2694144"/>
          </a:xfrm>
          <a:prstGeom prst="rect">
            <a:avLst/>
          </a:prstGeom>
          <a:noFill/>
        </p:spPr>
      </p:pic>
      <p:pic>
        <p:nvPicPr>
          <p:cNvPr id="12" name="Grafik 11" descr="Vlog Silhouette">
            <a:extLst>
              <a:ext uri="{FF2B5EF4-FFF2-40B4-BE49-F238E27FC236}">
                <a16:creationId xmlns:a16="http://schemas.microsoft.com/office/drawing/2014/main" id="{FF9E5052-5355-8FE7-C4DE-09594E0A1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774" y="1183846"/>
            <a:ext cx="2775807" cy="27758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207CF0C-FA12-381C-3697-4D1315E06354}"/>
              </a:ext>
            </a:extLst>
          </p:cNvPr>
          <p:cNvSpPr txBox="1"/>
          <p:nvPr/>
        </p:nvSpPr>
        <p:spPr>
          <a:xfrm>
            <a:off x="6012055" y="3563764"/>
            <a:ext cx="2013243" cy="369332"/>
          </a:xfrm>
          <a:prstGeom prst="rect">
            <a:avLst/>
          </a:prstGeom>
          <a:ln w="28575">
            <a:solidFill>
              <a:srgbClr val="FF66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6600"/>
                </a:solidFill>
              </a:rPr>
              <a:t>Live Demonstration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1BE0714F-A08B-B4AC-75AD-3F89F506AB3A}"/>
              </a:ext>
            </a:extLst>
          </p:cNvPr>
          <p:cNvSpPr/>
          <p:nvPr/>
        </p:nvSpPr>
        <p:spPr>
          <a:xfrm>
            <a:off x="4437856" y="2461137"/>
            <a:ext cx="914400" cy="221226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31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0A412-8876-278F-BE3A-660B10F9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2CC2B9-4CDB-46F3-C80C-8DFEA688A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33" y="1163319"/>
            <a:ext cx="8415867" cy="3541416"/>
          </a:xfrm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[1] Robert-Koch-Institut (o. D.): Herz-Kreislauf-Erkrankungen, RKI - Themenschwerpunkt Herz-Kreislauf-Erkrankungen, [online] https://www.rki.de/DE/Content/Gesundheitsmonitoring/Themen/Chronische_Erkrankungen/HKK/HKK_node.html [abgerufen am 27.10.2022].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[2] Wikipedia-Autoren (2004): Framingham-Herz-Studie, [online] https://de.wikipedia.org/wiki/Framingham-Herz-Studie [abgerufen am 27.10.2022]. 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[3] Litzel, Nico/Stefan Luber (2020): Was ist Random Forest?,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BigData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-Insider, [online] https://www.bigdata-insider.de/was-ist-random-forest-a-913937/ [abgerufen am 01.02.2023].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[4] Was ist ein Random Forest? (2022): Data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Basecamp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[online] https://databasecamp.de/ki/random-forest [abgerufen am 01.02.2023].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[5]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Choudhary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Divya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(2022): Bootstrapping and OOB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samples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Random Forests - Analytics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Vidhya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Medium, [online] https://medium.com/analytics-vidhya/bootstrapping-and-oob-samples-in-random-forests-6e083b6bc341 [abgerufen am 01.02.2023].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[6] Wikipedia-Autoren (2009): Random Forest, [online] https://de.wikipedia.org/wiki/Random_Forest [abgerufen am 01.02.2023].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[7]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Sklearn.feature_selection.SelectKBest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(o. D.):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scikit-learn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[online] https://scikit-learn.org/stable/modules/generated/sklearn.feature_selection.SelectKBest.html [abgerufen am 03.02.2023].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[8]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Sklearn.model_selection.train_test_split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(o. D.):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scikit-learn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[online] https://scikit-learn.org/stable/modules/generated/sklearn.model_selection.train_test_split.html [abgerufen am 03.02.2023].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[9]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Sklearn.ensemble.RandomForestClassifier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(o. D.):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scikit-learn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[online] https://scikit-learn.org/stable/modules/generated/sklearn.ensemble.RandomForestClassifier.html [abgerufen am 03.02.2023].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[10]</a:t>
            </a:r>
            <a:r>
              <a:rPr lang="de-DE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Brownlee, Jason (2021): SMOTE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Imbalanced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Classification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with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Python,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Machine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Learning Mastery, [online] https://machinelearningmastery.com/smote-oversampling-for-imbalanced-classification/ [abgerufen am 03.02.2023].</a:t>
            </a:r>
            <a:r>
              <a:rPr lang="de-DE" sz="8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[11] Huh,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Kyoun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(2021):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Surviving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Random Forest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with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Imbalanced</a:t>
            </a: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Datasets, Medium, [online] https://medium.com/sfu-cspmp/surviving-in-a-random-forest-with-imbalanced-datasets-b98b963d52eb [abgerufen am 03.02.2023].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[12] Redaktion  ComputerWeekly.de (2020): Unit-Test, ComputerWeekly.de, [online] https://www.computerweekly.com/de/definition/Unit-Test [abgerufen am 03.02.2023].</a:t>
            </a:r>
            <a:endParaRPr lang="de-DE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B0EF6-D302-A475-6E6C-D77F0AA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5D7519-4443-EAFA-4E62-374BA799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CA2974-45A2-CAB0-1183-20C34AFB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705053-4342-4E95-9A73-D5BE82802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988027" cy="341632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75214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0A412-8876-278F-BE3A-660B10F9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2CC2B9-4CDB-46F3-C80C-8DFEA688A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800" dirty="0"/>
              <a:t>Jefferson, Zaki (2021): Bank Data: SMOTE - Analytics </a:t>
            </a:r>
            <a:r>
              <a:rPr lang="de-DE" sz="800" dirty="0" err="1"/>
              <a:t>Vidhya</a:t>
            </a:r>
            <a:r>
              <a:rPr lang="de-DE" sz="800" dirty="0"/>
              <a:t>, Medium, [online] https://medium.com/analytics-vidhya/bank-data-smote-b5cb01a5e0a2 [abgerufen am 05.02.2023].</a:t>
            </a:r>
          </a:p>
          <a:p>
            <a:pPr marL="0" indent="0">
              <a:buNone/>
            </a:pPr>
            <a:r>
              <a:rPr lang="de-DE" sz="800" dirty="0"/>
              <a:t>https://pngtree.com/freepng/cartoon-stroke-highlight-shadow-real-heart-clipart_5953445.html [abgerufen am 05.02.2023].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B0EF6-D302-A475-6E6C-D77F0AAB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5D7519-4443-EAFA-4E62-374BA799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CA2974-45A2-CAB0-1183-20C34AFB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705053-4342-4E95-9A73-D5BE82802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988027" cy="341632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88396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467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59833" y="1370013"/>
            <a:ext cx="8415867" cy="326231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Unittest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Code-Struktur + Live 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56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59833" y="1370013"/>
            <a:ext cx="8415867" cy="326231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olidFill>
                  <a:srgbClr val="FF6600"/>
                </a:solidFill>
              </a:rPr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Unittest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Code-Struktur + Live 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48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6C58-D880-2BD1-EAB0-0FCD4E85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2985E5-89CF-0214-C32C-E276A43B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C937EC-9AB2-F0CF-264F-7B5F988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BBCBD07-95A8-6764-EDE2-89126B9BEA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-1" y="1258561"/>
            <a:ext cx="3054351" cy="337376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i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45C2BB5-8610-911F-AD02-D958116AD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932" y="1370013"/>
            <a:ext cx="5615102" cy="3262312"/>
          </a:xfrm>
        </p:spPr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	</a:t>
            </a:r>
          </a:p>
          <a:p>
            <a:pPr lvl="1"/>
            <a:r>
              <a:rPr lang="de-DE" dirty="0"/>
              <a:t>Klassifikations- und Regressionsprobleme</a:t>
            </a:r>
          </a:p>
          <a:p>
            <a:r>
              <a:rPr lang="de-DE" dirty="0"/>
              <a:t>Auswahl von n verschiedenen Entscheidungsbäumen</a:t>
            </a:r>
          </a:p>
          <a:p>
            <a:pPr lvl="1"/>
            <a:r>
              <a:rPr lang="de-DE" dirty="0"/>
              <a:t>Mit jeweils einer Teilmenge der Daten und Features</a:t>
            </a:r>
          </a:p>
          <a:p>
            <a:pPr lvl="1"/>
            <a:r>
              <a:rPr lang="de-DE" dirty="0"/>
              <a:t>Ensemble-Algorithmus </a:t>
            </a:r>
            <a:r>
              <a:rPr lang="de-DE" dirty="0">
                <a:sym typeface="Wingdings" panose="05000000000000000000" pitchFamily="2" charset="2"/>
              </a:rPr>
              <a:t> Kombination aus mehreren Modellen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Bagging</a:t>
            </a:r>
            <a:r>
              <a:rPr lang="de-DE" dirty="0">
                <a:sym typeface="Wingdings" panose="05000000000000000000" pitchFamily="2" charset="2"/>
              </a:rPr>
              <a:t>  Bootstrap Aggregation</a:t>
            </a:r>
          </a:p>
          <a:p>
            <a:pPr lvl="1"/>
            <a:r>
              <a:rPr lang="de-DE" b="1" dirty="0">
                <a:sym typeface="Wingdings" panose="05000000000000000000" pitchFamily="2" charset="2"/>
              </a:rPr>
              <a:t>Bootstrap: </a:t>
            </a:r>
            <a:r>
              <a:rPr lang="de-DE" dirty="0">
                <a:sym typeface="Wingdings" panose="05000000000000000000" pitchFamily="2" charset="2"/>
              </a:rPr>
              <a:t>Zerlegung des Datensatzes in einzelne Teilmengen</a:t>
            </a:r>
          </a:p>
          <a:p>
            <a:pPr lvl="1"/>
            <a:r>
              <a:rPr lang="de-DE" b="1" dirty="0">
                <a:sym typeface="Wingdings" panose="05000000000000000000" pitchFamily="2" charset="2"/>
              </a:rPr>
              <a:t>Aggregation: </a:t>
            </a:r>
            <a:r>
              <a:rPr lang="de-DE" dirty="0">
                <a:sym typeface="Wingdings" panose="05000000000000000000" pitchFamily="2" charset="2"/>
              </a:rPr>
              <a:t>Zusammenfassung der Ergebnisse aller Vorhersagen  Mehrheitsentscheidung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Laufen parallel und sind unabhängig voneinander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05252A-6C7D-84D7-8653-2CDF9456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	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D97F729-C7F5-0119-8290-286B8A5926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5AFBA61-B834-0571-53DD-D37874C46FDE}"/>
              </a:ext>
            </a:extLst>
          </p:cNvPr>
          <p:cNvGrpSpPr/>
          <p:nvPr/>
        </p:nvGrpSpPr>
        <p:grpSpPr>
          <a:xfrm>
            <a:off x="397567" y="1583300"/>
            <a:ext cx="2017659" cy="2835737"/>
            <a:chOff x="142441" y="1742179"/>
            <a:chExt cx="2017659" cy="2835737"/>
          </a:xfrm>
        </p:grpSpPr>
        <p:pic>
          <p:nvPicPr>
            <p:cNvPr id="30" name="Grafik 29" descr="Tanne mit einfarbiger Füllung">
              <a:extLst>
                <a:ext uri="{FF2B5EF4-FFF2-40B4-BE49-F238E27FC236}">
                  <a16:creationId xmlns:a16="http://schemas.microsoft.com/office/drawing/2014/main" id="{6E6E02CC-300C-E397-1D52-A95461F9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441" y="1742181"/>
              <a:ext cx="510251" cy="510251"/>
            </a:xfrm>
            <a:prstGeom prst="rect">
              <a:avLst/>
            </a:prstGeom>
          </p:spPr>
        </p:pic>
        <p:pic>
          <p:nvPicPr>
            <p:cNvPr id="31" name="Grafik 30" descr="Tanne Silhouette">
              <a:extLst>
                <a:ext uri="{FF2B5EF4-FFF2-40B4-BE49-F238E27FC236}">
                  <a16:creationId xmlns:a16="http://schemas.microsoft.com/office/drawing/2014/main" id="{88136B13-D209-31DB-69A9-56BC2401C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824" y="1742181"/>
              <a:ext cx="510251" cy="510251"/>
            </a:xfrm>
            <a:prstGeom prst="rect">
              <a:avLst/>
            </a:prstGeom>
          </p:spPr>
        </p:pic>
        <p:pic>
          <p:nvPicPr>
            <p:cNvPr id="32" name="Grafik 31" descr="Laubbaum mit einfarbiger Füllung">
              <a:extLst>
                <a:ext uri="{FF2B5EF4-FFF2-40B4-BE49-F238E27FC236}">
                  <a16:creationId xmlns:a16="http://schemas.microsoft.com/office/drawing/2014/main" id="{F12E63EB-A925-83AB-5847-C0F394531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6950" y="1742180"/>
              <a:ext cx="510251" cy="510251"/>
            </a:xfrm>
            <a:prstGeom prst="rect">
              <a:avLst/>
            </a:prstGeom>
          </p:spPr>
        </p:pic>
        <p:pic>
          <p:nvPicPr>
            <p:cNvPr id="33" name="Grafik 32" descr="Laubbaum Silhouette">
              <a:extLst>
                <a:ext uri="{FF2B5EF4-FFF2-40B4-BE49-F238E27FC236}">
                  <a16:creationId xmlns:a16="http://schemas.microsoft.com/office/drawing/2014/main" id="{EB17A505-958E-D9E5-CC9C-3EF929A3D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9849" y="1742179"/>
              <a:ext cx="510251" cy="510251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C0BD04E2-8FDD-820F-3657-6E15C78A62C7}"/>
                </a:ext>
              </a:extLst>
            </p:cNvPr>
            <p:cNvGrpSpPr/>
            <p:nvPr/>
          </p:nvGrpSpPr>
          <p:grpSpPr>
            <a:xfrm>
              <a:off x="425635" y="3263221"/>
              <a:ext cx="1332537" cy="1314695"/>
              <a:chOff x="425635" y="3263221"/>
              <a:chExt cx="1332537" cy="1314695"/>
            </a:xfrm>
          </p:grpSpPr>
          <p:pic>
            <p:nvPicPr>
              <p:cNvPr id="39" name="Grafik 38" descr="Hügelszenerie mit einfarbiger Füllung">
                <a:extLst>
                  <a:ext uri="{FF2B5EF4-FFF2-40B4-BE49-F238E27FC236}">
                    <a16:creationId xmlns:a16="http://schemas.microsoft.com/office/drawing/2014/main" id="{9BBEF14F-C114-B3DE-C896-265B6E00E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43477" y="3263221"/>
                <a:ext cx="1314695" cy="1314695"/>
              </a:xfrm>
              <a:prstGeom prst="rect">
                <a:avLst/>
              </a:prstGeom>
            </p:spPr>
          </p:pic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A4F3B63E-0BF9-29A3-9E11-3CBBD32569FD}"/>
                  </a:ext>
                </a:extLst>
              </p:cNvPr>
              <p:cNvGrpSpPr/>
              <p:nvPr/>
            </p:nvGrpSpPr>
            <p:grpSpPr>
              <a:xfrm>
                <a:off x="425635" y="3486467"/>
                <a:ext cx="1200405" cy="665061"/>
                <a:chOff x="425635" y="3486467"/>
                <a:chExt cx="1200405" cy="665061"/>
              </a:xfrm>
            </p:grpSpPr>
            <p:pic>
              <p:nvPicPr>
                <p:cNvPr id="41" name="Grafik 40" descr="Tanne mit einfarbiger Füllung">
                  <a:extLst>
                    <a:ext uri="{FF2B5EF4-FFF2-40B4-BE49-F238E27FC236}">
                      <a16:creationId xmlns:a16="http://schemas.microsoft.com/office/drawing/2014/main" id="{093C94BE-EB2E-CDA9-1EB4-6529F2040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917" y="3486467"/>
                  <a:ext cx="510251" cy="510251"/>
                </a:xfrm>
                <a:prstGeom prst="rect">
                  <a:avLst/>
                </a:prstGeom>
              </p:spPr>
            </p:pic>
            <p:pic>
              <p:nvPicPr>
                <p:cNvPr id="42" name="Grafik 41" descr="Tanne Silhouette">
                  <a:extLst>
                    <a:ext uri="{FF2B5EF4-FFF2-40B4-BE49-F238E27FC236}">
                      <a16:creationId xmlns:a16="http://schemas.microsoft.com/office/drawing/2014/main" id="{5C64FCE3-D51A-670B-94EA-4778302F2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635" y="3732228"/>
                  <a:ext cx="264490" cy="264490"/>
                </a:xfrm>
                <a:prstGeom prst="rect">
                  <a:avLst/>
                </a:prstGeom>
              </p:spPr>
            </p:pic>
            <p:pic>
              <p:nvPicPr>
                <p:cNvPr id="43" name="Grafik 42" descr="Laubbaum mit einfarbiger Füllung">
                  <a:extLst>
                    <a:ext uri="{FF2B5EF4-FFF2-40B4-BE49-F238E27FC236}">
                      <a16:creationId xmlns:a16="http://schemas.microsoft.com/office/drawing/2014/main" id="{8E0F54D1-C77D-3B49-08CD-04D5CA01D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295" y="3700676"/>
                  <a:ext cx="327593" cy="327593"/>
                </a:xfrm>
                <a:prstGeom prst="rect">
                  <a:avLst/>
                </a:prstGeom>
              </p:spPr>
            </p:pic>
            <p:pic>
              <p:nvPicPr>
                <p:cNvPr id="44" name="Grafik 43" descr="Laubbaum Silhouette">
                  <a:extLst>
                    <a:ext uri="{FF2B5EF4-FFF2-40B4-BE49-F238E27FC236}">
                      <a16:creationId xmlns:a16="http://schemas.microsoft.com/office/drawing/2014/main" id="{CC2AB976-4E01-0C0D-E895-A3C58F0D7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420" y="3841908"/>
                  <a:ext cx="309620" cy="309620"/>
                </a:xfrm>
                <a:prstGeom prst="rect">
                  <a:avLst/>
                </a:prstGeom>
              </p:spPr>
            </p:pic>
            <p:pic>
              <p:nvPicPr>
                <p:cNvPr id="45" name="Grafik 44" descr="Tanne Silhouette">
                  <a:extLst>
                    <a:ext uri="{FF2B5EF4-FFF2-40B4-BE49-F238E27FC236}">
                      <a16:creationId xmlns:a16="http://schemas.microsoft.com/office/drawing/2014/main" id="{91E7181B-AF0D-DD30-B901-D430877C1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989" y="3781099"/>
                  <a:ext cx="217743" cy="217743"/>
                </a:xfrm>
                <a:prstGeom prst="rect">
                  <a:avLst/>
                </a:prstGeom>
              </p:spPr>
            </p:pic>
            <p:pic>
              <p:nvPicPr>
                <p:cNvPr id="46" name="Grafik 45" descr="Tanne Silhouette">
                  <a:extLst>
                    <a:ext uri="{FF2B5EF4-FFF2-40B4-BE49-F238E27FC236}">
                      <a16:creationId xmlns:a16="http://schemas.microsoft.com/office/drawing/2014/main" id="{19D84AC0-80D6-A84A-7DD7-6AE661EF7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314" y="3826075"/>
                  <a:ext cx="217743" cy="21774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5" name="Verbinder: gekrümmt 34">
              <a:extLst>
                <a:ext uri="{FF2B5EF4-FFF2-40B4-BE49-F238E27FC236}">
                  <a16:creationId xmlns:a16="http://schemas.microsoft.com/office/drawing/2014/main" id="{ABC71FA3-8476-8804-9062-79E02718A56E}"/>
                </a:ext>
              </a:extLst>
            </p:cNvPr>
            <p:cNvCxnSpPr>
              <a:stCxn id="30" idx="2"/>
              <a:endCxn id="39" idx="0"/>
            </p:cNvCxnSpPr>
            <p:nvPr/>
          </p:nvCxnSpPr>
          <p:spPr>
            <a:xfrm rot="16200000" flipH="1">
              <a:off x="243802" y="2406197"/>
              <a:ext cx="1010789" cy="70325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Verbinder: gekrümmt 35">
              <a:extLst>
                <a:ext uri="{FF2B5EF4-FFF2-40B4-BE49-F238E27FC236}">
                  <a16:creationId xmlns:a16="http://schemas.microsoft.com/office/drawing/2014/main" id="{4569A70D-E5C2-E208-AAA7-2E626C566FE4}"/>
                </a:ext>
              </a:extLst>
            </p:cNvPr>
            <p:cNvCxnSpPr>
              <a:stCxn id="33" idx="2"/>
              <a:endCxn id="39" idx="0"/>
            </p:cNvCxnSpPr>
            <p:nvPr/>
          </p:nvCxnSpPr>
          <p:spPr>
            <a:xfrm rot="5400000">
              <a:off x="997505" y="2355750"/>
              <a:ext cx="1010791" cy="80415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Verbinder: gekrümmt 36">
              <a:extLst>
                <a:ext uri="{FF2B5EF4-FFF2-40B4-BE49-F238E27FC236}">
                  <a16:creationId xmlns:a16="http://schemas.microsoft.com/office/drawing/2014/main" id="{6B23B3A3-F6C2-26D6-05D3-AA15DA9C552B}"/>
                </a:ext>
              </a:extLst>
            </p:cNvPr>
            <p:cNvCxnSpPr>
              <a:stCxn id="31" idx="2"/>
              <a:endCxn id="39" idx="0"/>
            </p:cNvCxnSpPr>
            <p:nvPr/>
          </p:nvCxnSpPr>
          <p:spPr>
            <a:xfrm rot="16200000" flipH="1">
              <a:off x="471493" y="2633888"/>
              <a:ext cx="1010789" cy="247875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Verbinder: gekrümmt 37">
              <a:extLst>
                <a:ext uri="{FF2B5EF4-FFF2-40B4-BE49-F238E27FC236}">
                  <a16:creationId xmlns:a16="http://schemas.microsoft.com/office/drawing/2014/main" id="{FDBD2ED8-8AC4-1A1B-F4FC-16AD1DF47FC7}"/>
                </a:ext>
              </a:extLst>
            </p:cNvPr>
            <p:cNvCxnSpPr>
              <a:stCxn id="32" idx="2"/>
              <a:endCxn id="39" idx="0"/>
            </p:cNvCxnSpPr>
            <p:nvPr/>
          </p:nvCxnSpPr>
          <p:spPr>
            <a:xfrm rot="5400000">
              <a:off x="726056" y="2627201"/>
              <a:ext cx="1010790" cy="261251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4968128A-0E07-A77E-6B7D-F68D68B73FF7}"/>
              </a:ext>
            </a:extLst>
          </p:cNvPr>
          <p:cNvSpPr txBox="1"/>
          <p:nvPr/>
        </p:nvSpPr>
        <p:spPr>
          <a:xfrm>
            <a:off x="843985" y="1360916"/>
            <a:ext cx="518091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800" dirty="0"/>
              <a:t>Result 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6812496-41E3-0D8A-55FE-4BAB079CAC5C}"/>
              </a:ext>
            </a:extLst>
          </p:cNvPr>
          <p:cNvSpPr txBox="1"/>
          <p:nvPr/>
        </p:nvSpPr>
        <p:spPr>
          <a:xfrm>
            <a:off x="271460" y="1367995"/>
            <a:ext cx="518092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800" dirty="0"/>
              <a:t>Result 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EA57C57-2CA3-683D-9DA4-F115F94A25A1}"/>
              </a:ext>
            </a:extLst>
          </p:cNvPr>
          <p:cNvSpPr txBox="1"/>
          <p:nvPr/>
        </p:nvSpPr>
        <p:spPr>
          <a:xfrm>
            <a:off x="1989033" y="1369721"/>
            <a:ext cx="518091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800" dirty="0"/>
              <a:t>Result 4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8147D93-5223-640A-B51A-869163D827A6}"/>
              </a:ext>
            </a:extLst>
          </p:cNvPr>
          <p:cNvSpPr txBox="1"/>
          <p:nvPr/>
        </p:nvSpPr>
        <p:spPr>
          <a:xfrm>
            <a:off x="1416509" y="1367421"/>
            <a:ext cx="518091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800" dirty="0"/>
              <a:t>Result 3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1691ADE-C173-AE86-6C88-1DB45DD0992E}"/>
              </a:ext>
            </a:extLst>
          </p:cNvPr>
          <p:cNvSpPr txBox="1"/>
          <p:nvPr/>
        </p:nvSpPr>
        <p:spPr>
          <a:xfrm>
            <a:off x="500587" y="4352930"/>
            <a:ext cx="171072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dirty="0"/>
              <a:t>Ergebnis des Random Forests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0120675-A943-FEAF-CF57-9FDB8B32909E}"/>
              </a:ext>
            </a:extLst>
          </p:cNvPr>
          <p:cNvSpPr txBox="1"/>
          <p:nvPr/>
        </p:nvSpPr>
        <p:spPr>
          <a:xfrm>
            <a:off x="1508349" y="2843011"/>
            <a:ext cx="1425390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dirty="0"/>
              <a:t>Mehrheitsentscheidung</a:t>
            </a:r>
          </a:p>
        </p:txBody>
      </p:sp>
      <p:pic>
        <p:nvPicPr>
          <p:cNvPr id="56" name="Picture 2" descr="Arbeiten">
            <a:extLst>
              <a:ext uri="{FF2B5EF4-FFF2-40B4-BE49-F238E27FC236}">
                <a16:creationId xmlns:a16="http://schemas.microsoft.com/office/drawing/2014/main" id="{E734051E-8933-1100-D6CF-CED79BD41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7" r="57102" b="23424"/>
          <a:stretch/>
        </p:blipFill>
        <p:spPr bwMode="auto">
          <a:xfrm>
            <a:off x="7086070" y="3541797"/>
            <a:ext cx="1403880" cy="9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6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59833" y="1370013"/>
            <a:ext cx="8415867" cy="3262312"/>
          </a:xfrm>
        </p:spPr>
        <p:txBody>
          <a:bodyPr/>
          <a:lstStyle/>
          <a:p>
            <a:endParaRPr lang="de-DE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olidFill>
                  <a:srgbClr val="FF6600"/>
                </a:solidFill>
              </a:rPr>
              <a:t>SMOTE-</a:t>
            </a:r>
            <a:r>
              <a:rPr lang="de-DE" b="1" dirty="0" err="1">
                <a:solidFill>
                  <a:srgbClr val="FF6600"/>
                </a:solidFill>
              </a:rPr>
              <a:t>Resampling</a:t>
            </a:r>
            <a:endParaRPr lang="de-DE" b="1" dirty="0">
              <a:solidFill>
                <a:srgbClr val="FF66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Unittest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Code-Struktur + Live Demonstration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86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B1E9C-B5C2-92F9-52B5-35E3B100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C440A-9A66-BE90-4149-EC4D1DC76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minority</a:t>
            </a:r>
            <a:r>
              <a:rPr lang="de-DE" dirty="0"/>
              <a:t> </a:t>
            </a:r>
            <a:r>
              <a:rPr lang="de-DE" dirty="0" err="1"/>
              <a:t>oversampling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– SMOTE</a:t>
            </a:r>
          </a:p>
          <a:p>
            <a:r>
              <a:rPr lang="de-DE" dirty="0" err="1"/>
              <a:t>Upsampling</a:t>
            </a:r>
            <a:r>
              <a:rPr lang="de-DE" dirty="0"/>
              <a:t> Methode </a:t>
            </a:r>
          </a:p>
          <a:p>
            <a:r>
              <a:rPr lang="de-DE" dirty="0"/>
              <a:t>Vorgehensweise:</a:t>
            </a:r>
          </a:p>
          <a:p>
            <a:pPr lvl="1"/>
            <a:r>
              <a:rPr lang="de-DE" dirty="0"/>
              <a:t>Es werden Beispiele betrachtet, deren Merkmale nah aneinander liegen</a:t>
            </a:r>
          </a:p>
          <a:p>
            <a:pPr lvl="1"/>
            <a:r>
              <a:rPr lang="de-DE" dirty="0"/>
              <a:t>Zwischen die Merkmale wird eine Linie gelegt</a:t>
            </a:r>
          </a:p>
          <a:p>
            <a:pPr lvl="1"/>
            <a:r>
              <a:rPr lang="de-DE" dirty="0"/>
              <a:t>Entlang dieser Linie werden Muster gezogen </a:t>
            </a:r>
            <a:r>
              <a:rPr lang="de-DE" dirty="0">
                <a:sym typeface="Wingdings" panose="05000000000000000000" pitchFamily="2" charset="2"/>
              </a:rPr>
              <a:t> Bildung neuer Merkmalwerte  Ihnen wird ein Klassenergebnis zugewiesen</a:t>
            </a:r>
          </a:p>
          <a:p>
            <a:r>
              <a:rPr lang="de-DE" dirty="0">
                <a:sym typeface="Wingdings" panose="05000000000000000000" pitchFamily="2" charset="2"/>
              </a:rPr>
              <a:t>Einträge werden nicht einfach „nur verdoppelt“</a:t>
            </a:r>
          </a:p>
          <a:p>
            <a:r>
              <a:rPr lang="de-DE" dirty="0">
                <a:sym typeface="Wingdings" panose="05000000000000000000" pitchFamily="2" charset="2"/>
              </a:rPr>
              <a:t>Geringere Gefahr des </a:t>
            </a:r>
            <a:r>
              <a:rPr lang="de-DE" dirty="0" err="1">
                <a:sym typeface="Wingdings" panose="05000000000000000000" pitchFamily="2" charset="2"/>
              </a:rPr>
              <a:t>Overfittings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99C14-7635-22C0-BED7-A874C881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C166B-8B30-72E2-F1F9-8288A4BD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0F874A-7E53-0A84-A43B-441F40DF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08C17A-0D83-B1D4-2247-173D8369B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1635832" cy="341632"/>
          </a:xfrm>
        </p:spPr>
        <p:txBody>
          <a:bodyPr/>
          <a:lstStyle/>
          <a:p>
            <a:r>
              <a:rPr lang="de-DE" dirty="0"/>
              <a:t>Funktionsweise</a:t>
            </a:r>
          </a:p>
        </p:txBody>
      </p:sp>
    </p:spTree>
    <p:extLst>
      <p:ext uri="{BB962C8B-B14F-4D97-AF65-F5344CB8AC3E}">
        <p14:creationId xmlns:p14="http://schemas.microsoft.com/office/powerpoint/2010/main" val="369085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B1E9C-B5C2-92F9-52B5-35E3B100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99C14-7635-22C0-BED7-A874C881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C166B-8B30-72E2-F1F9-8288A4BD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0F874A-7E53-0A84-A43B-441F40DF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08C17A-0D83-B1D4-2247-173D8369B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1635832" cy="341632"/>
          </a:xfrm>
        </p:spPr>
        <p:txBody>
          <a:bodyPr/>
          <a:lstStyle/>
          <a:p>
            <a:r>
              <a:rPr lang="de-DE" dirty="0"/>
              <a:t>Funktionsweise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E24206-2BD2-8B13-D6E6-F1CAB84E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5"/>
          <a:stretch/>
        </p:blipFill>
        <p:spPr bwMode="auto">
          <a:xfrm>
            <a:off x="815888" y="1547421"/>
            <a:ext cx="7342187" cy="23646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904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B1E9C-B5C2-92F9-52B5-35E3B100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66AAF43F-DC28-5FCF-BD23-E766CD76D6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000574"/>
              </p:ext>
            </p:extLst>
          </p:nvPr>
        </p:nvGraphicFramePr>
        <p:xfrm>
          <a:off x="300196" y="1620955"/>
          <a:ext cx="5754370" cy="544449"/>
        </p:xfrm>
        <a:graphic>
          <a:graphicData uri="http://schemas.openxmlformats.org/drawingml/2006/table">
            <a:tbl>
              <a:tblPr firstRow="1" firstCol="1" bandRow="1"/>
              <a:tblGrid>
                <a:gridCol w="1439545">
                  <a:extLst>
                    <a:ext uri="{9D8B030D-6E8A-4147-A177-3AD203B41FA5}">
                      <a16:colId xmlns:a16="http://schemas.microsoft.com/office/drawing/2014/main" val="1446897315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278101794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080097530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122290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de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81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16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988620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99C14-7635-22C0-BED7-A874C881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2C166B-8B30-72E2-F1F9-8288A4BD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0F874A-7E53-0A84-A43B-441F40DF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08C17A-0D83-B1D4-2247-173D8369B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1150" y="861012"/>
            <a:ext cx="982705" cy="341632"/>
          </a:xfrm>
        </p:spPr>
        <p:txBody>
          <a:bodyPr/>
          <a:lstStyle/>
          <a:p>
            <a:r>
              <a:rPr lang="de-DE" dirty="0"/>
              <a:t>Ergebnis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8435B-F3DD-CBB5-2BA6-5B500FDF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78" y="1036334"/>
            <a:ext cx="2215580" cy="1800000"/>
          </a:xfrm>
          <a:prstGeom prst="rect">
            <a:avLst/>
          </a:prstGeo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90B3F9A-3193-EB55-932F-5728A30A2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88401"/>
              </p:ext>
            </p:extLst>
          </p:nvPr>
        </p:nvGraphicFramePr>
        <p:xfrm>
          <a:off x="300196" y="3273393"/>
          <a:ext cx="5754370" cy="544449"/>
        </p:xfrm>
        <a:graphic>
          <a:graphicData uri="http://schemas.openxmlformats.org/drawingml/2006/table">
            <a:tbl>
              <a:tblPr firstRow="1" firstCol="1" bandRow="1"/>
              <a:tblGrid>
                <a:gridCol w="1439545">
                  <a:extLst>
                    <a:ext uri="{9D8B030D-6E8A-4147-A177-3AD203B41FA5}">
                      <a16:colId xmlns:a16="http://schemas.microsoft.com/office/drawing/2014/main" val="464394755"/>
                    </a:ext>
                  </a:extLst>
                </a:gridCol>
                <a:gridCol w="1516380">
                  <a:extLst>
                    <a:ext uri="{9D8B030D-6E8A-4147-A177-3AD203B41FA5}">
                      <a16:colId xmlns:a16="http://schemas.microsoft.com/office/drawing/2014/main" val="1957831565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692889777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19195377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926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90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de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212887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95AC0A17-2BF0-94A4-BD76-2BA16980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78" y="2885755"/>
            <a:ext cx="2191702" cy="180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54E80B-25D2-563F-B968-F86FBED48348}"/>
              </a:ext>
            </a:extLst>
          </p:cNvPr>
          <p:cNvSpPr txBox="1"/>
          <p:nvPr/>
        </p:nvSpPr>
        <p:spPr>
          <a:xfrm>
            <a:off x="300196" y="1305950"/>
            <a:ext cx="19466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6600"/>
                </a:solidFill>
              </a:rPr>
              <a:t>Ohne SMOTE-</a:t>
            </a:r>
            <a:r>
              <a:rPr lang="de-DE" b="1" dirty="0" err="1">
                <a:solidFill>
                  <a:srgbClr val="FF6600"/>
                </a:solidFill>
              </a:rPr>
              <a:t>Resampling</a:t>
            </a:r>
            <a:endParaRPr lang="de-DE" b="1" dirty="0">
              <a:solidFill>
                <a:srgbClr val="FF66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402BD8-A371-4263-88F9-424BC3816A52}"/>
              </a:ext>
            </a:extLst>
          </p:cNvPr>
          <p:cNvSpPr txBox="1"/>
          <p:nvPr/>
        </p:nvSpPr>
        <p:spPr>
          <a:xfrm>
            <a:off x="300196" y="2968631"/>
            <a:ext cx="18168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6600"/>
                </a:solidFill>
              </a:rPr>
              <a:t>Mit SMOTE-</a:t>
            </a:r>
            <a:r>
              <a:rPr lang="de-DE" b="1" dirty="0" err="1">
                <a:solidFill>
                  <a:srgbClr val="FF6600"/>
                </a:solidFill>
              </a:rPr>
              <a:t>Resampling</a:t>
            </a:r>
            <a:endParaRPr lang="de-DE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4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59833" y="1370013"/>
            <a:ext cx="8415867" cy="3262312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SMOTE-</a:t>
            </a:r>
            <a:r>
              <a:rPr lang="de-DE" dirty="0" err="1"/>
              <a:t>Resampling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1" dirty="0">
                <a:solidFill>
                  <a:srgbClr val="FF6600"/>
                </a:solidFill>
              </a:rPr>
              <a:t>Unittest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Code-Struktur + Live 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5C619-5D1E-45B0-B66D-F7846B40EFAE}" type="datetime1">
              <a:rPr lang="de-DE" smtClean="0"/>
              <a:t>05.02.2023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Angewandtes Programmierprojekt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1D3A7-8A78-3D47-966A-C6624A4D97EC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471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907</Words>
  <Application>Microsoft Office PowerPoint</Application>
  <PresentationFormat>Bildschirmpräsentation (16:9)</PresentationFormat>
  <Paragraphs>164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Meta Offc Pro</vt:lpstr>
      <vt:lpstr>Meta Offc Pro Normal</vt:lpstr>
      <vt:lpstr>Times New Roman</vt:lpstr>
      <vt:lpstr>Office-Design</vt:lpstr>
      <vt:lpstr>Angewandtes Programmierprojekt</vt:lpstr>
      <vt:lpstr>Agenda</vt:lpstr>
      <vt:lpstr>Agenda</vt:lpstr>
      <vt:lpstr>Random Forest </vt:lpstr>
      <vt:lpstr>Agenda</vt:lpstr>
      <vt:lpstr>SMOTE-Resampling</vt:lpstr>
      <vt:lpstr>SMOTE-Resampling</vt:lpstr>
      <vt:lpstr>SMOTE-Resampling</vt:lpstr>
      <vt:lpstr>Agenda</vt:lpstr>
      <vt:lpstr>Unittest </vt:lpstr>
      <vt:lpstr>Agenda</vt:lpstr>
      <vt:lpstr>Code-Struktur + Live Demonstration</vt:lpstr>
      <vt:lpstr>Quellen</vt:lpstr>
      <vt:lpstr>Quellen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Laura Garcia Petershof</cp:lastModifiedBy>
  <cp:revision>511</cp:revision>
  <cp:lastPrinted>2020-02-05T07:35:36Z</cp:lastPrinted>
  <dcterms:created xsi:type="dcterms:W3CDTF">2018-11-06T13:55:45Z</dcterms:created>
  <dcterms:modified xsi:type="dcterms:W3CDTF">2023-02-05T16:32:15Z</dcterms:modified>
</cp:coreProperties>
</file>